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4" r:id="rId4"/>
  </p:sldMasterIdLst>
  <p:notesMasterIdLst>
    <p:notesMasterId r:id="rId17"/>
  </p:notesMasterIdLst>
  <p:sldIdLst>
    <p:sldId id="292" r:id="rId5"/>
    <p:sldId id="257" r:id="rId6"/>
    <p:sldId id="351" r:id="rId7"/>
    <p:sldId id="343" r:id="rId8"/>
    <p:sldId id="344" r:id="rId9"/>
    <p:sldId id="345" r:id="rId10"/>
    <p:sldId id="346" r:id="rId11"/>
    <p:sldId id="347" r:id="rId12"/>
    <p:sldId id="348" r:id="rId13"/>
    <p:sldId id="352" r:id="rId14"/>
    <p:sldId id="350" r:id="rId15"/>
    <p:sldId id="342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9C0FC6-CCF5-468B-A4CA-6A6AF66AFD51}">
          <p14:sldIdLst>
            <p14:sldId id="292"/>
            <p14:sldId id="257"/>
            <p14:sldId id="351"/>
            <p14:sldId id="343"/>
            <p14:sldId id="344"/>
            <p14:sldId id="345"/>
            <p14:sldId id="346"/>
            <p14:sldId id="347"/>
            <p14:sldId id="348"/>
            <p14:sldId id="352"/>
            <p14:sldId id="350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1910"/>
    <a:srgbClr val="223366"/>
    <a:srgbClr val="0000FF"/>
    <a:srgbClr val="0000A8"/>
    <a:srgbClr val="FFD5D5"/>
    <a:srgbClr val="DD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B639B-4CEF-9DB7-2344-EECACEBA9667}" v="7" dt="2024-01-24T11:25:17.418"/>
    <p1510:client id="{7851F380-6BD9-45EE-6CAC-5F7652B66164}" v="36" dt="2024-01-23T13:23:07.432"/>
    <p1510:client id="{B2F08324-7695-7A4F-DE98-A8B4075044AF}" v="36" dt="2024-01-23T12:58:20.093"/>
    <p1510:client id="{DD43528C-0D81-61C0-A9E5-D78813F6FE8C}" v="8" dt="2024-01-24T11:02:31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0" d="100"/>
          <a:sy n="300" d="100"/>
        </p:scale>
        <p:origin x="-10608" y="-3384"/>
      </p:cViewPr>
      <p:guideLst>
        <p:guide orient="horz" pos="54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944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14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5204-C2F1-2665-AF3C-342BDE252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26CD2-B8F7-A81D-49FD-BCCD8CE5B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B1F23-4FF4-856D-4B8B-A8916D742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6AD11-E407-6800-750E-2B33188A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0D157-9307-4A37-37EC-A74E7C1E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133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791D-5483-BE3C-E4AC-D888137C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64E8E-0F1F-8DEA-2246-88BCAFDE9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4D7E-293F-57B5-FD03-FAAE5E75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27DD0-A4B5-1854-D7A1-291150FE5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03104-EB84-95BB-0B84-42DC08C1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503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774ED-C397-D5B8-90A1-9A3E50543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8F9BD-6056-6EA4-B3C0-9BF605827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40F59-1921-56B5-3077-A30396F1F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CD6D4-D5A8-CF3C-EE21-13750FCF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A51F-9509-5A2A-6C3D-CE853E23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424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711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78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251F-819F-E20F-B2DC-FA3679F2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7A695-6098-009D-3A97-ED83113D9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0B8A1-A991-AE94-C8E1-17A8CC19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5D4C9-838C-D2EC-4C27-FCCF845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E7EC3-656B-6A01-6557-AAC9D71B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671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79CA-0897-AFE6-C0D3-B55A6CCA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7FBC7-67EC-6D75-54AE-0A37B84CE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F6156-5585-E114-AF59-2621BE61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32984-861C-B77D-A347-6F909062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B1F7F-35CF-CAEA-6155-02722B26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705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42D1-F31E-6063-42BF-3FA1B1CE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111C-942D-F718-CE59-3A775441E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E5C8F-A069-71EE-DB4B-64E395821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0D5A9-5BE4-48CA-C189-C378F1C5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E9763-2228-D65E-DC61-55AF0FE5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7BF56-F4D4-4B65-AEBE-9DA8E61C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44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3E29-F040-5A8C-C163-325BA03A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8C147-12D7-A182-7932-4378EBCA5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154C8-237C-DA4D-489B-789729EB1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0B1F2-5C77-D3C2-DAB1-5B0766809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39AD9-CEAD-041A-4C1C-2E55E3FA4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36062-07F1-D858-D63D-A533C247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E8A7E-0C3A-3FF3-61AA-4E1BB625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B30AB-42AC-BD13-5312-0EF345A6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622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0BB3-F23B-15A7-3AC7-A046E8FA7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93FA8-2A2E-683D-EF0C-C56D219C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0C3898-C624-7CCB-CC0E-22285292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38AF0-EF06-0E75-9253-169D3910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0858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2E144-4D6A-E888-F38A-8F081F20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311DCA-04BE-B8E5-7323-0314AE352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39877-AC3E-87E7-201F-D939C981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807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7750-FAAD-8D7D-9819-507BFE73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1C66-ECFB-0F29-A39D-2EAD9ABE1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646A6-3740-273E-47A3-025B38FC3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4C781-958C-5E71-5EC5-4AFE1BCC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CE075-7E50-2B43-4F69-111C3542E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9285C-AB2A-FFB2-0C85-312358AA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017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5C08-E0B6-0B4F-FE8F-6E47F0CE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26A95-57D8-1B2C-378C-5B3B3986A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927DE-4C8B-6087-DF8E-CB8708FA4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260FE-4F53-6208-017D-FC0C791A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8DF39-7977-251E-063C-177D2665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0D335-46CF-CF68-D175-9756F118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044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1D94A-9D4E-0615-DCF0-7F2B64B3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3150F-9CA0-C4E8-D800-EF89C6BC2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7499-4D56-854A-9B01-C802EDBE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1842-952C-F76E-A4F9-DF7D363E3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11ECC-94F6-4C87-6DC9-22608748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1D68075F-5596-629F-520B-DDFCF37DD78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890576" y="50164"/>
            <a:ext cx="1226897" cy="41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7535D-0B31-7936-AF05-5E5FBF5DC14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588173" y="44451"/>
            <a:ext cx="430886" cy="421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FF3360-A0C5-A9D4-F2A1-8395A76F454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448295" y="54435"/>
            <a:ext cx="606402" cy="4016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C117B4-472C-0EAB-8B52-8183074D0527}"/>
              </a:ext>
            </a:extLst>
          </p:cNvPr>
          <p:cNvCxnSpPr/>
          <p:nvPr userDrawn="1"/>
        </p:nvCxnSpPr>
        <p:spPr>
          <a:xfrm>
            <a:off x="727299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D16A82-114C-827B-AF30-72474F449EDA}"/>
              </a:ext>
            </a:extLst>
          </p:cNvPr>
          <p:cNvCxnSpPr/>
          <p:nvPr userDrawn="1"/>
        </p:nvCxnSpPr>
        <p:spPr>
          <a:xfrm>
            <a:off x="832807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17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7EE478-C686-BEE8-D55A-706CA7E7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2" r="5562"/>
          <a:stretch/>
        </p:blipFill>
        <p:spPr>
          <a:xfrm>
            <a:off x="0" y="0"/>
            <a:ext cx="9142574" cy="5143500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id="{813F2107-8C2D-9CA4-CD8E-ECCCD7EBECC8}"/>
              </a:ext>
            </a:extLst>
          </p:cNvPr>
          <p:cNvSpPr txBox="1"/>
          <p:nvPr/>
        </p:nvSpPr>
        <p:spPr>
          <a:xfrm>
            <a:off x="535367" y="1474712"/>
            <a:ext cx="4370966" cy="2584805"/>
          </a:xfrm>
          <a:prstGeom prst="rect">
            <a:avLst/>
          </a:prstGeom>
          <a:noFill/>
          <a:ln w="0">
            <a:noFill/>
          </a:ln>
        </p:spPr>
        <p:txBody>
          <a:bodyPr lIns="68580" tIns="34290" rIns="68580" bIns="3429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500" b="1" spc="-1" dirty="0">
                <a:solidFill>
                  <a:schemeClr val="bg1"/>
                </a:solidFill>
              </a:rPr>
              <a:t>Project Title</a:t>
            </a:r>
            <a:r>
              <a:rPr lang="en-US" sz="2500" b="1" spc="-1" dirty="0">
                <a:solidFill>
                  <a:schemeClr val="bg1"/>
                </a:solidFill>
                <a:latin typeface="Calibri"/>
              </a:rPr>
              <a:t>: </a:t>
            </a:r>
            <a:r>
              <a:rPr lang="en-US" sz="2500" b="1" spc="-1" dirty="0" err="1">
                <a:solidFill>
                  <a:schemeClr val="bg1"/>
                </a:solidFill>
                <a:latin typeface="Calibri"/>
              </a:rPr>
              <a:t>SeismoSense</a:t>
            </a:r>
            <a:r>
              <a:rPr lang="en-US" sz="2500" b="1" spc="-1" dirty="0">
                <a:solidFill>
                  <a:schemeClr val="bg1"/>
                </a:solidFill>
                <a:latin typeface="Calibri"/>
              </a:rPr>
              <a:t>: AI &amp; IoT-Powered Earthquake Prediction System</a:t>
            </a:r>
            <a:r>
              <a:rPr lang="en-US" sz="2500" spc="-1" dirty="0">
                <a:solidFill>
                  <a:schemeClr val="bg1"/>
                </a:solidFill>
                <a:latin typeface="Calibri"/>
              </a:rPr>
              <a:t>  </a:t>
            </a:r>
          </a:p>
          <a:p>
            <a:pPr algn="ctr">
              <a:lnSpc>
                <a:spcPct val="90000"/>
              </a:lnSpc>
            </a:pPr>
            <a:r>
              <a:rPr lang="en-US" sz="2500" b="1" spc="-1" dirty="0">
                <a:solidFill>
                  <a:schemeClr val="bg1"/>
                </a:solidFill>
                <a:latin typeface="Calibri"/>
              </a:rPr>
              <a:t>Team ID: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Team_9236</a:t>
            </a:r>
            <a:endParaRPr lang="en-US" sz="2400" spc="-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60471F-132C-DC05-DF57-C57BF5F94F99}"/>
              </a:ext>
            </a:extLst>
          </p:cNvPr>
          <p:cNvSpPr/>
          <p:nvPr/>
        </p:nvSpPr>
        <p:spPr>
          <a:xfrm>
            <a:off x="734516" y="1673697"/>
            <a:ext cx="2988527" cy="8713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7F1DD211-B5CE-B07E-185D-B2D660A882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783" y="1971178"/>
            <a:ext cx="1050529" cy="29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B16EB-4021-3DAD-87D7-8AADDA33F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197" y="1843398"/>
            <a:ext cx="485958" cy="47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53CE-6B63-17CC-854E-76FF40B12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014" y="1919854"/>
            <a:ext cx="599270" cy="3968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E5AE47-CF4D-55BD-80ED-4ABE05325878}"/>
              </a:ext>
            </a:extLst>
          </p:cNvPr>
          <p:cNvCxnSpPr/>
          <p:nvPr/>
        </p:nvCxnSpPr>
        <p:spPr>
          <a:xfrm>
            <a:off x="1984914" y="1859664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E501B5-345A-EB93-5880-D723D37DD07C}"/>
              </a:ext>
            </a:extLst>
          </p:cNvPr>
          <p:cNvCxnSpPr/>
          <p:nvPr/>
        </p:nvCxnSpPr>
        <p:spPr>
          <a:xfrm>
            <a:off x="2891880" y="1865133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88EE61-2242-CA77-5668-E4432A881B62}"/>
              </a:ext>
            </a:extLst>
          </p:cNvPr>
          <p:cNvSpPr txBox="1"/>
          <p:nvPr/>
        </p:nvSpPr>
        <p:spPr>
          <a:xfrm>
            <a:off x="4906333" y="3532730"/>
            <a:ext cx="3903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Team Leader: Kaushal Prasad</a:t>
            </a:r>
          </a:p>
          <a:p>
            <a:r>
              <a:rPr lang="en-IN" sz="1600" dirty="0">
                <a:solidFill>
                  <a:schemeClr val="bg1"/>
                </a:solidFill>
              </a:rPr>
              <a:t>Team Member 1: Abhishek Singh</a:t>
            </a:r>
          </a:p>
          <a:p>
            <a:r>
              <a:rPr lang="en-IN" sz="1600" dirty="0">
                <a:solidFill>
                  <a:schemeClr val="bg1"/>
                </a:solidFill>
              </a:rPr>
              <a:t>Team Member 2: Vicky Kumar</a:t>
            </a:r>
          </a:p>
          <a:p>
            <a:r>
              <a:rPr lang="en-IN" sz="1600" dirty="0">
                <a:solidFill>
                  <a:schemeClr val="bg1"/>
                </a:solidFill>
              </a:rPr>
              <a:t>Team Member 3: SA Parthiv</a:t>
            </a:r>
          </a:p>
          <a:p>
            <a:r>
              <a:rPr lang="en-IN" sz="1600" dirty="0">
                <a:solidFill>
                  <a:schemeClr val="bg1"/>
                </a:solidFill>
              </a:rPr>
              <a:t>Team Member 4: </a:t>
            </a:r>
            <a:r>
              <a:rPr lang="en-IN" sz="1600" dirty="0" err="1">
                <a:solidFill>
                  <a:schemeClr val="bg1"/>
                </a:solidFill>
              </a:rPr>
              <a:t>Gauransh</a:t>
            </a:r>
            <a:r>
              <a:rPr lang="en-IN" sz="1600" dirty="0">
                <a:solidFill>
                  <a:schemeClr val="bg1"/>
                </a:solidFill>
              </a:rPr>
              <a:t> Gautam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035A-D804-5D27-2183-71281C6D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91582-CA16-E5DD-8376-B17594AAA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4979628" cy="3179400"/>
          </a:xfrm>
        </p:spPr>
        <p:txBody>
          <a:bodyPr/>
          <a:lstStyle/>
          <a:p>
            <a:r>
              <a:rPr lang="en-US" sz="1800" b="1" dirty="0" err="1"/>
              <a:t>SeismoSense</a:t>
            </a:r>
            <a:r>
              <a:rPr lang="en-US" sz="1800" b="1" dirty="0"/>
              <a:t> leverages AI &amp; IoT to predict earthquakes in real-time.</a:t>
            </a:r>
          </a:p>
          <a:p>
            <a:r>
              <a:rPr lang="en-US" sz="1800" dirty="0"/>
              <a:t> Provides </a:t>
            </a:r>
            <a:r>
              <a:rPr lang="en-US" sz="1800" b="1" dirty="0"/>
              <a:t>early warnings</a:t>
            </a:r>
            <a:r>
              <a:rPr lang="en-US" sz="1800" dirty="0"/>
              <a:t>, helping </a:t>
            </a:r>
            <a:r>
              <a:rPr lang="en-US" sz="1800" b="1" dirty="0"/>
              <a:t>save lives &amp; minimize property damage</a:t>
            </a:r>
            <a:r>
              <a:rPr lang="en-US" sz="1800" dirty="0"/>
              <a:t>.</a:t>
            </a:r>
          </a:p>
          <a:p>
            <a:r>
              <a:rPr lang="en-US" sz="1800" dirty="0"/>
              <a:t>Future improvements include </a:t>
            </a:r>
            <a:r>
              <a:rPr lang="en-US" sz="1800" b="1" dirty="0"/>
              <a:t>better AI models, wider IoT sensor coverage, and industry collaborations</a:t>
            </a:r>
            <a:r>
              <a:rPr lang="en-US" sz="1800" dirty="0"/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 descr="Seismic waves — Science Learning Hub">
            <a:extLst>
              <a:ext uri="{FF2B5EF4-FFF2-40B4-BE49-F238E27FC236}">
                <a16:creationId xmlns:a16="http://schemas.microsoft.com/office/drawing/2014/main" id="{5AD1925C-F63B-8625-A7E3-5C05A8513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28" y="1311300"/>
            <a:ext cx="3594625" cy="29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4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8EAFC-3A57-AD7E-8CB9-F8A9F0B4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EABD15-8138-43E4-DD67-E9ECE24A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Future Perspective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A55ABB-4092-7216-ADF5-2C88DC28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5394156" cy="3179400"/>
          </a:xfrm>
        </p:spPr>
        <p:txBody>
          <a:bodyPr/>
          <a:lstStyle/>
          <a:p>
            <a:r>
              <a:rPr lang="en-US" sz="1800" b="1" dirty="0"/>
              <a:t>Enhance AI model accuracy</a:t>
            </a:r>
            <a:r>
              <a:rPr lang="en-US" sz="1800" dirty="0"/>
              <a:t> with deep learning techniques.</a:t>
            </a:r>
          </a:p>
          <a:p>
            <a:r>
              <a:rPr lang="en-US" sz="1800" b="1" dirty="0"/>
              <a:t>Deploy IoT sensors</a:t>
            </a:r>
            <a:r>
              <a:rPr lang="en-US" sz="1800" dirty="0"/>
              <a:t> in multiple high-risk locations.</a:t>
            </a:r>
          </a:p>
          <a:p>
            <a:r>
              <a:rPr lang="en-US" sz="1800" b="1" dirty="0"/>
              <a:t>Integrate GIS data</a:t>
            </a:r>
            <a:r>
              <a:rPr lang="en-US" sz="1800" dirty="0"/>
              <a:t> for better earthquake prediction.</a:t>
            </a:r>
          </a:p>
          <a:p>
            <a:r>
              <a:rPr lang="en-US" sz="1800" b="1" dirty="0"/>
              <a:t>Collaborate with government &amp; disaster management agencies</a:t>
            </a:r>
            <a:r>
              <a:rPr lang="en-US" sz="1800" dirty="0"/>
              <a:t> for real-world implementation.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World's smallest seismic sensor for the Internet of Things | Engineer Live">
            <a:extLst>
              <a:ext uri="{FF2B5EF4-FFF2-40B4-BE49-F238E27FC236}">
                <a16:creationId xmlns:a16="http://schemas.microsoft.com/office/drawing/2014/main" id="{8E3D8343-7DC7-94A2-5018-D63C713B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00" y="1815300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69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371653C-5A59-55AF-7592-1B7D2CA0BEA9}"/>
              </a:ext>
            </a:extLst>
          </p:cNvPr>
          <p:cNvSpPr txBox="1"/>
          <p:nvPr/>
        </p:nvSpPr>
        <p:spPr>
          <a:xfrm>
            <a:off x="1566672" y="2132114"/>
            <a:ext cx="6010656" cy="15498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you...!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500" kern="1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/>
              <a:t>Thank you for your time!</a:t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b="1" dirty="0"/>
              <a:t>Any Questions?</a:t>
            </a:r>
            <a:endParaRPr lang="en-US" sz="2500" kern="1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364822" y="866427"/>
            <a:ext cx="30099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 b="1" dirty="0">
                <a:solidFill>
                  <a:srgbClr val="213163"/>
                </a:solidFill>
              </a:rPr>
              <a:t>Table of Content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375" y="1228377"/>
            <a:ext cx="3194940" cy="3194940"/>
          </a:xfrm>
          <a:prstGeom prst="rect">
            <a:avLst/>
          </a:prstGeom>
        </p:spPr>
      </p:pic>
      <p:sp>
        <p:nvSpPr>
          <p:cNvPr id="6" name="Google Shape;62;g5fab984687_2_0">
            <a:extLst>
              <a:ext uri="{FF2B5EF4-FFF2-40B4-BE49-F238E27FC236}">
                <a16:creationId xmlns:a16="http://schemas.microsoft.com/office/drawing/2014/main" id="{2C2DB4A5-624B-CADA-0A3F-8AADD412BC0C}"/>
              </a:ext>
            </a:extLst>
          </p:cNvPr>
          <p:cNvSpPr txBox="1">
            <a:spLocks/>
          </p:cNvSpPr>
          <p:nvPr/>
        </p:nvSpPr>
        <p:spPr>
          <a:xfrm>
            <a:off x="364822" y="1365005"/>
            <a:ext cx="2901324" cy="27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600" dirty="0"/>
              <a:t>Problem Statement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600" dirty="0"/>
              <a:t>Project Overview – Introduction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600" dirty="0"/>
              <a:t>End Users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600" dirty="0"/>
              <a:t>Wow Factor in Project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600" dirty="0"/>
              <a:t>Modelling/Block Diagram/Flow of Project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600" dirty="0"/>
              <a:t>Result/outcomes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600" dirty="0"/>
              <a:t>Conclusion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600" dirty="0"/>
              <a:t>Future Perspective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8EDFA4-D895-B0D8-52D2-94E1505F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71200"/>
            <a:ext cx="5429343" cy="755700"/>
          </a:xfrm>
        </p:spPr>
        <p:txBody>
          <a:bodyPr/>
          <a:lstStyle/>
          <a:p>
            <a:r>
              <a:rPr lang="en" b="1" dirty="0">
                <a:solidFill>
                  <a:srgbClr val="213163"/>
                </a:solidFill>
              </a:rPr>
              <a:t>Project Objectives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21E4D-E24D-0C43-7D7F-C5418418F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5429342" cy="3198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To develop an </a:t>
            </a:r>
            <a:r>
              <a:rPr lang="en-US" sz="1600" b="1" dirty="0"/>
              <a:t>AI &amp; IoT-based earthquake early warning system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Detect </a:t>
            </a:r>
            <a:r>
              <a:rPr lang="en-US" sz="1600" b="1" dirty="0"/>
              <a:t>P-waves (Primary Waves) using seismic sensors</a:t>
            </a:r>
            <a:r>
              <a:rPr lang="en-US" sz="1600" dirty="0"/>
              <a:t> before strong shaking occurs.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Use </a:t>
            </a:r>
            <a:r>
              <a:rPr lang="en-US" sz="1600" b="1" dirty="0"/>
              <a:t>AI models to predict earthquake magnitude and location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Send real-time alerts</a:t>
            </a:r>
            <a:r>
              <a:rPr lang="en-US" sz="1600" dirty="0"/>
              <a:t> via </a:t>
            </a:r>
            <a:r>
              <a:rPr lang="en-US" sz="1600" b="1" dirty="0"/>
              <a:t>mobile notifications, sirens, and automated systems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Minimize loss of life and property</a:t>
            </a:r>
            <a:r>
              <a:rPr lang="en-US" sz="1600" dirty="0"/>
              <a:t> by providing crucial seconds/minutes of warning.</a:t>
            </a:r>
          </a:p>
          <a:p>
            <a:endParaRPr lang="en-US" dirty="0"/>
          </a:p>
        </p:txBody>
      </p:sp>
      <p:pic>
        <p:nvPicPr>
          <p:cNvPr id="1026" name="Picture 2" descr="The Science of Earthquakes | U.S. Geological Survey">
            <a:extLst>
              <a:ext uri="{FF2B5EF4-FFF2-40B4-BE49-F238E27FC236}">
                <a16:creationId xmlns:a16="http://schemas.microsoft.com/office/drawing/2014/main" id="{3A0F254E-7793-921A-6757-915520CF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00" y="1117576"/>
            <a:ext cx="32385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275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67" y="574500"/>
            <a:ext cx="5440918" cy="755700"/>
          </a:xfrm>
        </p:spPr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Problem Statement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A954F-E90A-D8C8-1E1E-110620A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5440918" cy="3179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Earthquakes are unpredictable</a:t>
            </a:r>
            <a:r>
              <a:rPr lang="en-US" sz="1600" dirty="0"/>
              <a:t> and cause massive destruction.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Traditional warning systems are slow or inaccurate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Current methods do not effectively use AI &amp; IoT</a:t>
            </a:r>
            <a:r>
              <a:rPr lang="en-US" sz="1600" dirty="0"/>
              <a:t> to detect early seismic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Lack of automated response systems</a:t>
            </a:r>
            <a:r>
              <a:rPr lang="en-US" sz="1600" dirty="0"/>
              <a:t> to trigger safety measures.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Need for an intelligent, real-time system</a:t>
            </a:r>
            <a:r>
              <a:rPr lang="en-US" sz="1600" dirty="0"/>
              <a:t> to provide early warnings.</a:t>
            </a:r>
          </a:p>
          <a:p>
            <a:endParaRPr lang="en-US" dirty="0"/>
          </a:p>
        </p:txBody>
      </p:sp>
      <p:pic>
        <p:nvPicPr>
          <p:cNvPr id="3076" name="Picture 4" descr="Major Earthquake Strikes Near Nepal: Tremors Felt Across India | - The  Times of India">
            <a:extLst>
              <a:ext uri="{FF2B5EF4-FFF2-40B4-BE49-F238E27FC236}">
                <a16:creationId xmlns:a16="http://schemas.microsoft.com/office/drawing/2014/main" id="{EC53C068-68AC-13DC-4792-32037B18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618" y="873497"/>
            <a:ext cx="3079682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99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555600"/>
            <a:ext cx="5024229" cy="755700"/>
          </a:xfrm>
        </p:spPr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Project overview - Introduction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9EA758B-AEAF-8187-8ACB-2C214F6287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1699" y="1540698"/>
            <a:ext cx="474643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combines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IoT, AI, and seismic sensors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predict earthquakes.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P-wave detection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(fast but less harmful waves) to predict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S-waves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(damaging waves).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Cloud-based AI 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processes real-time seismic data for predictions.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alert system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sends notifications and activates safety protocols.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A8489-1405-86A8-374C-A0D69CDB1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928" y="1076446"/>
            <a:ext cx="3391382" cy="31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154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5614538" cy="755700"/>
          </a:xfrm>
        </p:spPr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End User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07D6A3-BA96-78DB-83C4-907E7F87D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5521941" cy="3179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Government agencies &amp; disaster management teams</a:t>
            </a:r>
            <a:r>
              <a:rPr lang="en-US" sz="1600" dirty="0"/>
              <a:t> (for early evacuation).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Residents in earthquake-prone areas</a:t>
            </a:r>
            <a:r>
              <a:rPr lang="en-US" sz="1600" dirty="0"/>
              <a:t> (real-time safety alerts).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Hospitals &amp; emergency services</a:t>
            </a:r>
            <a:r>
              <a:rPr lang="en-US" sz="1600" dirty="0"/>
              <a:t> (to prepare for rescue operations).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Industries &amp; power plants</a:t>
            </a:r>
            <a:r>
              <a:rPr lang="en-US" sz="1600" dirty="0"/>
              <a:t> (to prevent damage and shut down hazardous processes).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Railway &amp; metro systems</a:t>
            </a:r>
            <a:r>
              <a:rPr lang="en-US" sz="1600" dirty="0"/>
              <a:t> (automatic braking before seismic impact).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7C0AF-098A-2AD1-1E32-8E5C947E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70" y="1121092"/>
            <a:ext cx="32385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2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20" y="633900"/>
            <a:ext cx="5406194" cy="755700"/>
          </a:xfrm>
        </p:spPr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Wow Factor in Solution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4EE934-899F-4A11-7463-0139F98D0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600"/>
            <a:ext cx="5406194" cy="27078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Faster than traditional warning systems</a:t>
            </a:r>
            <a:r>
              <a:rPr lang="en-US" sz="1600" dirty="0"/>
              <a:t> (AI detects patterns in real-time).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Affordable IoT-based sensors</a:t>
            </a:r>
            <a:r>
              <a:rPr lang="en-US" sz="1600" dirty="0"/>
              <a:t> can be deployed in </a:t>
            </a:r>
            <a:r>
              <a:rPr lang="en-US" sz="1600" b="1" dirty="0"/>
              <a:t>homes, industries, and cities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Automated safety actions</a:t>
            </a:r>
            <a:r>
              <a:rPr lang="en-US" sz="1600" dirty="0"/>
              <a:t> like shutting down elevators, gas pipelines, and power grids.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Scalable system</a:t>
            </a:r>
            <a:r>
              <a:rPr lang="en-US" sz="1600" dirty="0"/>
              <a:t> that can be integrated with global earthquake databases.</a:t>
            </a:r>
          </a:p>
          <a:p>
            <a:endParaRPr lang="en-US" dirty="0"/>
          </a:p>
        </p:txBody>
      </p:sp>
      <p:pic>
        <p:nvPicPr>
          <p:cNvPr id="3" name="Picture 2" descr="Earthquakes and Seismology">
            <a:extLst>
              <a:ext uri="{FF2B5EF4-FFF2-40B4-BE49-F238E27FC236}">
                <a16:creationId xmlns:a16="http://schemas.microsoft.com/office/drawing/2014/main" id="{C3E1882A-7D96-8A1E-411D-F63031ED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22" y="633900"/>
            <a:ext cx="3218578" cy="407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308821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Modelling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43D08-7A70-8CFC-4F94-F58F70673CDC}"/>
              </a:ext>
            </a:extLst>
          </p:cNvPr>
          <p:cNvSpPr txBox="1"/>
          <p:nvPr/>
        </p:nvSpPr>
        <p:spPr>
          <a:xfrm>
            <a:off x="628650" y="1188816"/>
            <a:ext cx="818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Architecture:-</a:t>
            </a:r>
            <a:endParaRPr lang="en-I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C70CA-AD07-35A8-34B3-77B8C81C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50" y="2020940"/>
            <a:ext cx="7507350" cy="19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09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Result / Outcomes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43D08-7A70-8CFC-4F94-F58F70673CDC}"/>
              </a:ext>
            </a:extLst>
          </p:cNvPr>
          <p:cNvSpPr txBox="1"/>
          <p:nvPr/>
        </p:nvSpPr>
        <p:spPr>
          <a:xfrm>
            <a:off x="311700" y="1630177"/>
            <a:ext cx="6186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Prototype developed</a:t>
            </a:r>
            <a:r>
              <a:rPr lang="en-US" sz="2000" dirty="0"/>
              <a:t> for real-time earthquake detection using AI &amp; IoT.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Successfully </a:t>
            </a:r>
            <a:r>
              <a:rPr lang="en-US" sz="2000" b="1" dirty="0"/>
              <a:t>detects P-waves</a:t>
            </a:r>
            <a:r>
              <a:rPr lang="en-US" sz="2000" dirty="0"/>
              <a:t> and sends alerts before major tremors.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Real-time alerts</a:t>
            </a:r>
            <a:r>
              <a:rPr lang="en-US" sz="2000" dirty="0"/>
              <a:t> via SMS, sirens, and automated shutdown mechanisms.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System tested on a small scale</a:t>
            </a:r>
            <a:r>
              <a:rPr lang="en-US" sz="2000" dirty="0"/>
              <a:t> with promising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2F7B7-C194-29E5-12C9-55E7180D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38" y="1199475"/>
            <a:ext cx="234056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77986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78</TotalTime>
  <Words>514</Words>
  <Application>Microsoft Office PowerPoint</Application>
  <PresentationFormat>On-screen Show (16:9)</PresentationFormat>
  <Paragraphs>66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Table of Content</vt:lpstr>
      <vt:lpstr>Project Objectives</vt:lpstr>
      <vt:lpstr>Problem Statement</vt:lpstr>
      <vt:lpstr>Project overview - Introduction</vt:lpstr>
      <vt:lpstr>End User</vt:lpstr>
      <vt:lpstr>Wow Factor in Solution</vt:lpstr>
      <vt:lpstr>Modelling</vt:lpstr>
      <vt:lpstr>Result / Outcomes</vt:lpstr>
      <vt:lpstr>Conclusion</vt:lpstr>
      <vt:lpstr>Future Perspective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kaushal prasad</cp:lastModifiedBy>
  <cp:revision>18</cp:revision>
  <dcterms:modified xsi:type="dcterms:W3CDTF">2025-02-27T17:34:44Z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